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  <p:sldMasterId id="2147484069" r:id="rId2"/>
  </p:sldMasterIdLst>
  <p:notesMasterIdLst>
    <p:notesMasterId r:id="rId22"/>
  </p:notesMasterIdLst>
  <p:sldIdLst>
    <p:sldId id="345" r:id="rId3"/>
    <p:sldId id="443" r:id="rId4"/>
    <p:sldId id="445" r:id="rId5"/>
    <p:sldId id="448" r:id="rId6"/>
    <p:sldId id="390" r:id="rId7"/>
    <p:sldId id="446" r:id="rId8"/>
    <p:sldId id="408" r:id="rId9"/>
    <p:sldId id="447" r:id="rId10"/>
    <p:sldId id="450" r:id="rId11"/>
    <p:sldId id="451" r:id="rId12"/>
    <p:sldId id="404" r:id="rId13"/>
    <p:sldId id="411" r:id="rId14"/>
    <p:sldId id="406" r:id="rId15"/>
    <p:sldId id="433" r:id="rId16"/>
    <p:sldId id="452" r:id="rId17"/>
    <p:sldId id="453" r:id="rId18"/>
    <p:sldId id="434" r:id="rId19"/>
    <p:sldId id="436" r:id="rId20"/>
    <p:sldId id="36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66FF33"/>
    <a:srgbClr val="FF0066"/>
    <a:srgbClr val="00FF00"/>
    <a:srgbClr val="47F57D"/>
    <a:srgbClr val="E5FB41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3034" autoAdjust="0"/>
    <p:restoredTop sz="86391" autoAdjust="0"/>
  </p:normalViewPr>
  <p:slideViewPr>
    <p:cSldViewPr>
      <p:cViewPr>
        <p:scale>
          <a:sx n="61" d="100"/>
          <a:sy n="61" d="100"/>
        </p:scale>
        <p:origin x="-2094" y="-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B3775E-93EF-4765-B40A-658480E3077F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628D72-B16A-4DBF-845B-DEF53DB19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9935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E1A6C0-A3AD-491C-A772-C759D74B4CCD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755E18-7003-4878-96F8-4ADF6D786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386D7D-A8D2-453C-AE7A-6A6284C22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DB9E86-6525-465F-885B-5B77E1AB3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B3E717-155C-439A-9EDD-4B9A290114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3078D-8DB8-47B6-8DCC-B4A0C6DAD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4B8758-718D-4F99-BA87-7A9935D2D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6C2B9E5-AE7A-492A-B08F-FDC5FF1A0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52983-4FFA-4CAA-AF79-0B3885F2C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C42F3-59E5-484B-BFAA-416F26FC6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BE2BD-10D9-4501-804A-67410B3CA381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3612E-9A2C-475A-A51B-BA3D4889A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111E0-B815-4A2E-8EE8-E2E7930F0E2C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452C8-CA3B-49CF-896F-E59D3FE1FA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A8611-9C2A-4F22-9CAB-4638A697FBF9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A8A55-59EF-4991-9A89-8B773F0B7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FE12C-F74B-4807-A22C-29F1BC6742B3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33ED0-AC10-41D9-AE0E-C15F78D04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E0AF3-9C02-475E-A2AE-FB1FB377DA36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1C885-C027-4E08-B2B7-8FFAD0EAA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5EC6B-ADBB-4B86-8E6B-42EAF7DA574B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17FA-26EF-4F3E-9D2E-27AD1EF6D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EDCB7-FD2A-4AE7-9045-6D7329F4CCFD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ED8C-C753-4D85-88BA-FB0954639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57422-BEAE-4F17-967E-8A54DD6FA3B2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978F-4C32-4178-AA2F-3EAC22914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C0D76-8C53-4FF9-8B77-59D6E829872C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7F21E-D43B-4CB9-9D16-FE229D31A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52CA2-6CE2-4C91-8FDF-F620E826399C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1C612-BBA6-4232-98D3-AED997382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BF945-5949-4FFB-B345-E7C24842E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1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7B49BA2-5E37-4836-8E25-BFE0D67C3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56" r:id="rId5"/>
    <p:sldLayoutId id="2147484772" r:id="rId6"/>
    <p:sldLayoutId id="2147484773" r:id="rId7"/>
    <p:sldLayoutId id="2147484757" r:id="rId8"/>
    <p:sldLayoutId id="2147484758" r:id="rId9"/>
  </p:sldLayoutIdLst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1" build="allAtOnce">
        <p:tmplLst>
          <p:tmpl lvl="1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02FB596B-9303-4B59-AFC9-6EDAFCEE6B8D}" type="datetimeFigureOut">
              <a:rPr lang="ru-RU"/>
              <a:pPr>
                <a:defRPr/>
              </a:pPr>
              <a:t>03.04.2013</a:t>
            </a:fld>
            <a:endParaRPr lang="ru-RU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0ADAF74-4D4C-456A-B036-D20F81DFF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452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52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452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2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3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3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84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085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453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3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3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6453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3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53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2089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454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4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2059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455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55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6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06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455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2064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455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5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68" y="31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5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78" y="16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5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17" y="87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8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56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67" y="12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6456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  <p:sldLayoutId id="2147484759" r:id="rId2"/>
    <p:sldLayoutId id="2147484760" r:id="rId3"/>
    <p:sldLayoutId id="2147484761" r:id="rId4"/>
    <p:sldLayoutId id="2147484762" r:id="rId5"/>
    <p:sldLayoutId id="2147484763" r:id="rId6"/>
    <p:sldLayoutId id="2147484764" r:id="rId7"/>
    <p:sldLayoutId id="2147484765" r:id="rId8"/>
    <p:sldLayoutId id="2147484766" r:id="rId9"/>
    <p:sldLayoutId id="2147484767" r:id="rId10"/>
    <p:sldLayoutId id="2147484775" r:id="rId11"/>
  </p:sldLayoutIdLst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64515" grpId="1"/>
      <p:bldP spid="64515" grpId="2"/>
      <p:bldP spid="6451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516" grpId="1" build="allAtOnce">
        <p:tmplLst>
          <p:tmpl lvl="1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23" presetClass="exit" presetSubtype="32" fill="hold" nodeType="withEffect">
                  <p:stCondLst>
                    <p:cond delay="0"/>
                  </p:stCondLst>
                  <p:childTnLst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5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645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одзаголовок 12"/>
          <p:cNvSpPr>
            <a:spLocks noGrp="1"/>
          </p:cNvSpPr>
          <p:nvPr>
            <p:ph type="subTitle" idx="4294967295"/>
          </p:nvPr>
        </p:nvSpPr>
        <p:spPr>
          <a:xfrm>
            <a:off x="900113" y="3551238"/>
            <a:ext cx="7267575" cy="968375"/>
          </a:xfrm>
        </p:spPr>
        <p:txBody>
          <a:bodyPr lIns="45720" rIns="45720"/>
          <a:lstStyle/>
          <a:p>
            <a:pPr marL="0" indent="0" algn="r" eaLnBrk="1" hangingPunct="1">
              <a:buFontTx/>
              <a:buNone/>
              <a:defRPr/>
            </a:pPr>
            <a:endParaRPr lang="ru-RU" sz="280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Picture 3" descr="Sky_01"/>
          <p:cNvPicPr>
            <a:picLocks noGrp="1" noChangeAspect="1" noChangeArrowheads="1" noCrop="1"/>
          </p:cNvPicPr>
          <p:nvPr>
            <p:ph type="pic" idx="4294967295"/>
          </p:nvPr>
        </p:nvPicPr>
        <p:blipFill>
          <a:blip r:embed="rId4"/>
          <a:srcRect l="14300" r="14300"/>
          <a:stretch>
            <a:fillRect/>
          </a:stretch>
        </p:blipFill>
        <p:spPr>
          <a:xfrm>
            <a:off x="113100" y="134584"/>
            <a:ext cx="8923997" cy="6595182"/>
          </a:xfrm>
          <a:prstGeom prst="ellipse">
            <a:avLst/>
          </a:prstGeom>
          <a:ln w="190500" cap="rnd">
            <a:solidFill>
              <a:srgbClr val="FF0066"/>
            </a:solidFill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0" y="0"/>
            <a:ext cx="91440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kk-KZ" sz="1200" b="1">
                <a:cs typeface="Times New Roman" pitchFamily="18" charset="0"/>
              </a:rPr>
              <a:t>.</a:t>
            </a:r>
            <a:endParaRPr lang="kk-KZ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714375" y="2214563"/>
            <a:ext cx="7632700" cy="1570037"/>
          </a:xfrm>
          <a:prstGeom prst="rect">
            <a:avLst/>
          </a:prstGeom>
          <a:gradFill rotWithShape="1">
            <a:gsLst>
              <a:gs pos="0">
                <a:srgbClr val="FF00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Ғылыми жұмыстарға қойылатын талаптар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xit" presetSubtype="32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19" grpId="1" build="allAtOnce"/>
      <p:bldP spid="2458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ATTENTI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4816475"/>
            <a:ext cx="291623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714375"/>
            <a:ext cx="8643937" cy="5929313"/>
          </a:xfrm>
        </p:spPr>
        <p:txBody>
          <a:bodyPr/>
          <a:lstStyle/>
          <a:p>
            <a:pPr algn="l"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Адамды ғылыми жұмысқа не жетелейді? </a:t>
            </a:r>
            <a:b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Ғылыми зерттеулермен айналысатын адам алдына қандай мақсаттар қояды?</a:t>
            </a:r>
            <a:b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Ғылыми зерттеуші қандай болу керек?</a:t>
            </a:r>
            <a:b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Ғылыми жұмысқа қызығушылығың қалай?</a:t>
            </a:r>
            <a: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MCj0324698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4437063"/>
            <a:ext cx="2700337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428625"/>
            <a:ext cx="8223250" cy="6429375"/>
          </a:xfrm>
        </p:spPr>
        <p:txBody>
          <a:bodyPr/>
          <a:lstStyle/>
          <a:p>
            <a:pPr algn="l"/>
            <a:r>
              <a:rPr lang="kk-KZ" sz="24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24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Ғылыми зерттеу ісіне қалай тартуға болады?</a:t>
            </a:r>
            <a:b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Сені ғылыми жұмысқа қай пән ынталандырады?</a:t>
            </a:r>
            <a:b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Білімділік пен ғылымилық түсініктің қандай фйырм ашылықтыры бар?</a:t>
            </a:r>
            <a:b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Ғылыми зерттеу салаларының сен үшін қайсысы құнды? </a:t>
            </a:r>
            <a:r>
              <a:rPr lang="kk-KZ" sz="1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1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kk-KZ" smtClean="0">
              <a:solidFill>
                <a:srgbClr val="FF0000"/>
              </a:solidFill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MCj0324698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4437063"/>
            <a:ext cx="2700337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857250"/>
            <a:ext cx="8223250" cy="4929188"/>
          </a:xfrm>
        </p:spPr>
        <p:txBody>
          <a:bodyPr/>
          <a:lstStyle/>
          <a:p>
            <a:r>
              <a:rPr lang="kk-KZ" sz="6600" b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Ғылыми жұмыс мазмұнына қойылатын талаптар</a:t>
            </a:r>
            <a:r>
              <a:rPr lang="kk-KZ" sz="24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24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1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1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1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лльдь</a:t>
            </a:r>
            <a:endParaRPr lang="kk-KZ" smtClean="0">
              <a:solidFill>
                <a:srgbClr val="FF0000"/>
              </a:solidFill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chemeClr val="bg2"/>
              </a:gs>
              <a:gs pos="100000">
                <a:srgbClr val="66FF33"/>
              </a:gs>
            </a:gsLst>
            <a:path path="shape">
              <a:fillToRect l="50000" t="50000" r="50000" b="50000"/>
            </a:path>
          </a:gradFill>
        </p:spPr>
        <p:txBody>
          <a:bodyPr anchor="ctr"/>
          <a:lstStyle/>
          <a:p>
            <a:pPr eaLnBrk="1" hangingPunct="1"/>
            <a:r>
              <a:rPr lang="kk-KZ" sz="2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Титул бетіи</a:t>
            </a:r>
            <a:endParaRPr lang="ru-RU" sz="240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71438" y="-142875"/>
            <a:ext cx="9144000" cy="6858000"/>
          </a:xfrm>
          <a:prstGeom prst="clou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Титул беті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Жұмыс орындалған оқу мекемесінің аты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Автордың аты-жөні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Ғылими жұмыстың тақырыбы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Ғылыми жетекшінің аты-жөні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 және жылы жазылады </a:t>
            </a:r>
          </a:p>
          <a:p>
            <a:pPr algn="ctr">
              <a:defRPr/>
            </a:pP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chemeClr val="bg2"/>
              </a:gs>
              <a:gs pos="100000">
                <a:srgbClr val="66FF33"/>
              </a:gs>
            </a:gsLst>
            <a:path path="shape">
              <a:fillToRect l="50000" t="50000" r="50000" b="50000"/>
            </a:path>
          </a:gradFill>
        </p:spPr>
        <p:txBody>
          <a:bodyPr anchor="ctr"/>
          <a:lstStyle/>
          <a:p>
            <a:pPr eaLnBrk="1" hangingPunct="1">
              <a:defRPr/>
            </a:pPr>
            <a:r>
              <a:rPr lang="kk-KZ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Мазмұны</a:t>
            </a:r>
            <a:endParaRPr lang="ru-RU" sz="3200" b="1" dirty="0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000125" y="1000125"/>
            <a:ext cx="7072313" cy="83026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endParaRPr lang="kk-KZ" sz="4800" b="1" dirty="0">
              <a:effectLst>
                <a:outerShdw blurRad="38100" dist="38100" dir="2700000" algn="tl">
                  <a:srgbClr val="C0C0C0"/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0" y="142875"/>
            <a:ext cx="9144000" cy="6858000"/>
          </a:xfrm>
          <a:prstGeom prst="clou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kk-KZ" sz="5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Мазмұны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Бөлімдер мен тараулардың аттары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Материалдар жинақталған беттері жазылады</a:t>
            </a: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0" y="214313"/>
            <a:ext cx="8858250" cy="6429375"/>
          </a:xfrm>
          <a:prstGeom prst="cloud">
            <a:avLst/>
          </a:prstGeom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Кіріспе бөлім</a:t>
            </a:r>
          </a:p>
          <a:p>
            <a:pPr algn="ctr">
              <a:defRPr/>
            </a:pPr>
            <a:r>
              <a:rPr lang="kk-KZ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 беттен кем болмауы керек)</a:t>
            </a:r>
          </a:p>
          <a:p>
            <a:pPr algn="ctr">
              <a:defRPr/>
            </a:pPr>
            <a:endParaRPr lang="kk-KZ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kk-KZ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Шешілетін мәселенің не міндеттердің қазіргі жағдайына баға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kk-KZ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Жұмыстың қажеттілігі жөнінде негіздеме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142844" y="285728"/>
            <a:ext cx="8858250" cy="6429375"/>
          </a:xfrm>
          <a:prstGeom prst="cloud">
            <a:avLst/>
          </a:prstGeom>
          <a:ln>
            <a:solidFill>
              <a:srgbClr val="FF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Негізгі бөлім</a:t>
            </a:r>
          </a:p>
          <a:p>
            <a:pPr algn="ctr">
              <a:defRPr/>
            </a:pPr>
            <a:r>
              <a:rPr lang="kk-KZ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(10 беттен кем болмауы керек)</a:t>
            </a:r>
          </a:p>
          <a:p>
            <a:pPr algn="ctr">
              <a:defRPr/>
            </a:pPr>
            <a:endParaRPr lang="kk-KZ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Зеттеудің нақты тақырыптары бойынша бөлім материалдарынан тұрады. Автор басқа авторлардың еңбектеріне сілтеме жасайды 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chemeClr val="bg2"/>
              </a:gs>
              <a:gs pos="100000">
                <a:srgbClr val="66FF33"/>
              </a:gs>
            </a:gsLst>
            <a:path path="shape">
              <a:fillToRect l="50000" t="50000" r="50000" b="50000"/>
            </a:path>
          </a:gradFill>
        </p:spPr>
        <p:txBody>
          <a:bodyPr anchor="ctr"/>
          <a:lstStyle/>
          <a:p>
            <a:pPr eaLnBrk="1" hangingPunct="1">
              <a:defRPr/>
            </a:pPr>
            <a:r>
              <a:rPr lang="kk-KZ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Мазмұны</a:t>
            </a:r>
            <a:endParaRPr lang="ru-RU" sz="3200" b="1" dirty="0" smtClean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000125" y="1000125"/>
            <a:ext cx="7072313" cy="83026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endParaRPr lang="kk-KZ" sz="4800" b="1" dirty="0">
              <a:effectLst>
                <a:outerShdw blurRad="38100" dist="38100" dir="2700000" algn="tl">
                  <a:srgbClr val="C0C0C0"/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0" y="142875"/>
            <a:ext cx="9144000" cy="6858000"/>
          </a:xfrm>
          <a:prstGeom prst="clou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kk-KZ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Қорытынды</a:t>
            </a:r>
          </a:p>
          <a:p>
            <a:pPr algn="ctr"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Орындалған жұмысьтың нәтижесі бойынша қысқаша қорытындылар жасалады </a:t>
            </a:r>
          </a:p>
          <a:p>
            <a:pPr algn="ctr">
              <a:lnSpc>
                <a:spcPct val="150000"/>
              </a:lnSpc>
              <a:defRPr/>
            </a:pPr>
            <a:endParaRPr lang="ru-RU" sz="40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858000"/>
          </a:xfrm>
          <a:gradFill rotWithShape="1">
            <a:gsLst>
              <a:gs pos="0">
                <a:schemeClr val="bg2"/>
              </a:gs>
              <a:gs pos="100000">
                <a:srgbClr val="66FF33"/>
              </a:gs>
            </a:gsLst>
            <a:path path="shape">
              <a:fillToRect l="50000" t="50000" r="50000" b="50000"/>
            </a:path>
          </a:gradFill>
        </p:spPr>
        <p:txBody>
          <a:bodyPr anchor="ctr"/>
          <a:lstStyle/>
          <a:p>
            <a:pPr eaLnBrk="1" hangingPunct="1"/>
            <a:r>
              <a:rPr lang="kk-KZ" sz="2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Титул бетіи</a:t>
            </a:r>
            <a:endParaRPr lang="ru-RU" sz="240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71438" y="-142875"/>
            <a:ext cx="9144000" cy="6858000"/>
          </a:xfrm>
          <a:prstGeom prst="clou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Әдебиеттер тізімі</a:t>
            </a:r>
          </a:p>
          <a:p>
            <a:pPr algn="ctr">
              <a:defRPr/>
            </a:pPr>
            <a:endParaRPr lang="kk-KZ" sz="4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Ғылыми жұмысты жазу кезінде пайдаланылғын әдебиеттерден тұрады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kk-KZ" smtClean="0"/>
              <a:t/>
            </a:r>
            <a:br>
              <a:rPr lang="kk-KZ" smtClean="0"/>
            </a:br>
            <a:endParaRPr lang="ru-RU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357188"/>
            <a:ext cx="8072438" cy="6215062"/>
          </a:xfrm>
          <a:gradFill rotWithShape="1">
            <a:gsLst>
              <a:gs pos="0">
                <a:srgbClr val="00FF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0000FF"/>
            </a:solidFill>
          </a:ln>
        </p:spPr>
        <p:txBody>
          <a:bodyPr/>
          <a:lstStyle/>
          <a:p>
            <a:pPr algn="ctr">
              <a:buFontTx/>
              <a:buNone/>
              <a:defRPr/>
            </a:pPr>
            <a:r>
              <a:rPr lang="kk-KZ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Ғылыми жұмысты рәсімдеуге қойылатын талаптар</a:t>
            </a:r>
          </a:p>
          <a:p>
            <a:pPr algn="ctr">
              <a:buFontTx/>
              <a:buNone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1.Жұмыс мәтіні компьютерде терілуі тиіс.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Титул бееті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Мазмұны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Аннотациясының болуы (жұмыстың жазылуына қарай қазақша не орысша және ағылшынша)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Кіріспесі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Зерттеу бөлігі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kk-K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Қорытынды,әдебиеттер тізімі болу керек</a:t>
            </a:r>
          </a:p>
          <a:p>
            <a:pPr>
              <a:buFontTx/>
              <a:buNone/>
              <a:defRPr/>
            </a:pPr>
            <a:endParaRPr lang="kk-KZ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8" grpId="1"/>
      <p:bldP spid="14338" grpId="2"/>
      <p:bldP spid="62467" grpId="0" build="p" animBg="1"/>
      <p:bldP spid="62467" grpI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42875"/>
            <a:ext cx="9144000" cy="6432550"/>
          </a:xfrm>
          <a:prstGeom prst="rect">
            <a:avLst/>
          </a:prstGeo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lin ang="16200000" scaled="1"/>
            <a:tileRect/>
          </a:gradFill>
          <a:ln w="76200" cap="flat" cmpd="sng" algn="ctr">
            <a:solidFill>
              <a:srgbClr val="0000FF"/>
            </a:solidFill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endParaRPr lang="kk-KZ" sz="10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10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10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10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kk-KZ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itchFamily="34" charset="0"/>
                <a:cs typeface="Times New Roman" pitchFamily="18" charset="0"/>
              </a:rPr>
              <a:t>2.Титул бетінде зерттеу жұмысы орындалған мекеменің толық атауы</a:t>
            </a:r>
          </a:p>
          <a:p>
            <a:pPr algn="ctr" eaLnBrk="0" hangingPunct="0">
              <a:defRPr/>
            </a:pPr>
            <a:endParaRPr lang="kk-KZ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kk-K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itchFamily="34" charset="0"/>
                <a:cs typeface="Times New Roman" pitchFamily="18" charset="0"/>
              </a:rPr>
              <a:t>Автордың және жетнекшінің аты-жөні</a:t>
            </a: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kk-K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itchFamily="34" charset="0"/>
                <a:cs typeface="Times New Roman" pitchFamily="18" charset="0"/>
              </a:rPr>
              <a:t>Қаласы,жылы көрсетіледі</a:t>
            </a:r>
          </a:p>
          <a:p>
            <a:pPr eaLnBrk="0" hangingPunct="0">
              <a:defRPr/>
            </a:pPr>
            <a:endParaRPr lang="ru-RU" sz="4400" dirty="0">
              <a:effectLst>
                <a:outerShdw blurRad="38100" dist="38100" dir="2700000" algn="tl">
                  <a:srgbClr val="FFFFFF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dirty="0">
              <a:effectLst>
                <a:outerShdw blurRad="38100" dist="38100" dir="2700000" algn="tl">
                  <a:srgbClr val="FFFFFF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defRPr/>
            </a:pPr>
            <a:endParaRPr lang="kk-KZ" sz="4400" dirty="0">
              <a:effectLst>
                <a:outerShdw blurRad="38100" dist="38100" dir="2700000" algn="tl">
                  <a:srgbClr val="FFFFFF"/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33">
                  <a:tint val="66000"/>
                  <a:satMod val="160000"/>
                </a:srgbClr>
              </a:gs>
              <a:gs pos="50000">
                <a:srgbClr val="66FF33">
                  <a:tint val="44500"/>
                  <a:satMod val="160000"/>
                </a:srgbClr>
              </a:gs>
              <a:gs pos="100000">
                <a:srgbClr val="66FF33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 algn="ctr">
              <a:buFontTx/>
              <a:buNone/>
              <a:defRPr/>
            </a:pPr>
            <a:r>
              <a:rPr lang="kk-KZ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3.Аннотацияда жұмыстың қысқаша мазмұны берілуі керек (250 сөзден аспауы кереек)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Зерттеу мақсаты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Болжамы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Зерттеу кезеңдері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Эксперимент әдістемесі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Зерттеу жаңалығы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Жұмыс нәтижесі мен қорытынды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kk-KZ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Нәтижесі құлданылатын мекемелер</a:t>
            </a:r>
          </a:p>
          <a:p>
            <a:pPr algn="ctr">
              <a:buFontTx/>
              <a:buNone/>
              <a:defRPr/>
            </a:pPr>
            <a:endParaRPr lang="kk-KZ" sz="4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nimBg="1"/>
      <p:bldP spid="71683" grpI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57158" y="428604"/>
            <a:ext cx="8286808" cy="655564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lvl="1" algn="ctr" eaLnBrk="0" hangingPunct="0">
              <a:defRPr/>
            </a:pPr>
            <a:r>
              <a:rPr lang="kk-KZ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4.Кіріспеде (2 беттен аспауы керек) тақырыптың өзектілігі, мақсаты, міндеттері қысқаша баяндалады</a:t>
            </a:r>
          </a:p>
          <a:p>
            <a:pPr lvl="1" algn="ctr" eaLnBrk="0" hangingPunct="0">
              <a:defRPr/>
            </a:pPr>
            <a:endParaRPr lang="kk-KZ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ctr" eaLnBrk="0" hangingPunct="0">
              <a:defRPr/>
            </a:pPr>
            <a:r>
              <a:rPr lang="kk-K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5.Жұмыстың зерттеу бөлігі (15 беттен артық емес) жеке тараулардан тұруы керек. </a:t>
            </a:r>
          </a:p>
          <a:p>
            <a:pPr lvl="1" algn="ctr" eaLnBrk="0" hangingPunct="0">
              <a:defRPr/>
            </a:pPr>
            <a:endParaRPr lang="kk-KZ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0" hangingPunct="0">
              <a:buFont typeface="Wingdings" pitchFamily="2" charset="2"/>
              <a:buChar char="Ø"/>
              <a:defRPr/>
            </a:pPr>
            <a:r>
              <a:rPr lang="kk-KZ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Тақырып бойынша белгілі зерттеу әдістеріне сипаттама</a:t>
            </a:r>
          </a:p>
          <a:p>
            <a:pPr lvl="1" eaLnBrk="0" hangingPunct="0">
              <a:buFont typeface="Wingdings" pitchFamily="2" charset="2"/>
              <a:buChar char="Ø"/>
              <a:defRPr/>
            </a:pPr>
            <a:r>
              <a:rPr lang="kk-KZ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Жұмыс нәтижесі мен оларды талдау</a:t>
            </a:r>
          </a:p>
          <a:p>
            <a:pPr lvl="1" eaLnBrk="0" hangingPunct="0">
              <a:buFont typeface="Wingdings" pitchFamily="2" charset="2"/>
              <a:buChar char="Ø"/>
              <a:defRPr/>
            </a:pPr>
            <a:r>
              <a:rPr lang="kk-KZ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Белгіленген міндеттерді шешу әдістеріне сипаттама</a:t>
            </a:r>
          </a:p>
          <a:p>
            <a:pPr lvl="1" eaLnBrk="0" hangingPunct="0">
              <a:buFont typeface="Wingdings" pitchFamily="2" charset="2"/>
              <a:buChar char="Ø"/>
              <a:defRPr/>
            </a:pPr>
            <a:r>
              <a:rPr lang="kk-KZ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Көрнекілік материалдары (сызбалар, графиктер, фотосуреттер, суреттер, т.б.)</a:t>
            </a:r>
          </a:p>
          <a:p>
            <a:pPr lvl="1" algn="ctr" eaLnBrk="0" hangingPunct="0">
              <a:defRPr/>
            </a:pPr>
            <a:r>
              <a:rPr lang="kk-K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57158" y="357166"/>
            <a:ext cx="8429684" cy="729430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endParaRPr lang="kk-KZ" sz="40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kk-KZ" sz="44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6.Әдебиеттерге сілтемелер нөмірленіп, жақшаға алынуы керек</a:t>
            </a:r>
          </a:p>
          <a:p>
            <a:pPr algn="ctr" eaLnBrk="0" hangingPunct="0">
              <a:defRPr/>
            </a:pPr>
            <a:endParaRPr lang="kk-KZ" sz="44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kk-KZ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7.Кіріспе 1 бет,жұмыстың негізгі бөлігі 15 бет, қорытынды 1-2 бет көлемінде болуы тиіс</a:t>
            </a:r>
          </a:p>
          <a:p>
            <a:pPr algn="ctr" eaLnBrk="0" hangingPunct="0">
              <a:defRPr/>
            </a:pPr>
            <a:endParaRPr lang="kk-KZ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kk-KZ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kk-KZ" sz="4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</a:p>
          <a:p>
            <a:pPr algn="ctr" eaLnBrk="0" hangingPunct="0">
              <a:defRPr/>
            </a:pPr>
            <a:endParaRPr lang="kk-KZ" sz="40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57158" y="357166"/>
            <a:ext cx="8429684" cy="624786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kk-KZ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8.Қолданылған әдебиеттер жұмыс соңында төмендегі тәртіппен жүргізіледі:</a:t>
            </a:r>
          </a:p>
          <a:p>
            <a:pPr eaLnBrk="0" hangingPunct="0">
              <a:buFont typeface="Courier New" pitchFamily="49" charset="0"/>
              <a:buChar char="o"/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Автордың аты-жөні</a:t>
            </a:r>
          </a:p>
          <a:p>
            <a:pPr eaLnBrk="0" hangingPunct="0">
              <a:buFont typeface="Courier New" pitchFamily="49" charset="0"/>
              <a:buChar char="o"/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Мақаласының не журналының аты</a:t>
            </a:r>
          </a:p>
          <a:p>
            <a:pPr eaLnBrk="0" hangingPunct="0">
              <a:buFont typeface="Courier New" pitchFamily="49" charset="0"/>
              <a:buChar char="o"/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Журналдың не кітіптың атауы</a:t>
            </a:r>
          </a:p>
          <a:p>
            <a:pPr eaLnBrk="0" hangingPunct="0">
              <a:buFont typeface="Courier New" pitchFamily="49" charset="0"/>
              <a:buChar char="o"/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Басылып шыққан баспасы</a:t>
            </a:r>
          </a:p>
          <a:p>
            <a:pPr eaLnBrk="0" hangingPunct="0">
              <a:buFont typeface="Courier New" pitchFamily="49" charset="0"/>
              <a:buChar char="o"/>
              <a:defRPr/>
            </a:pPr>
            <a:r>
              <a:rPr lang="kk-KZ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Шыққан жылы, беті, нөмірі.</a:t>
            </a:r>
          </a:p>
          <a:p>
            <a:pPr algn="ctr" eaLnBrk="0" hangingPunct="0">
              <a:defRPr/>
            </a:pPr>
            <a:endParaRPr lang="kk-KZ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467544" y="641594"/>
            <a:ext cx="7169450" cy="6001643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hangingPunct="0">
              <a:defRPr/>
            </a:pPr>
            <a:endParaRPr lang="ru-RU" sz="4800" b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kk-KZ" sz="2800" b="1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9.Әрбір жұмыс жетекшінің орындалған жұмыстың өсектілігі мен құндылығы жөнінде, сондай-ақ кемшіліктері ескертілген пікірмен бірге жүруі тиіс</a:t>
            </a: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kk-KZ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32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143108" y="214290"/>
            <a:ext cx="4929222" cy="1357322"/>
          </a:xfrm>
          <a:prstGeom prst="ellipse">
            <a:avLst/>
          </a:prstGeo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Баяндау мәдениеті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0" y="1571612"/>
            <a:ext cx="2714612" cy="5286388"/>
          </a:xfrm>
          <a:prstGeom prst="hexagon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Секция-дағы баянда-ма </a:t>
            </a:r>
          </a:p>
          <a:p>
            <a:pPr algn="ctr">
              <a:defRPr/>
            </a:pPr>
            <a:r>
              <a:rPr lang="kk-KZ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10минут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2143125" y="1571625"/>
            <a:ext cx="2786063" cy="5286375"/>
          </a:xfrm>
          <a:prstGeom prst="hexagon">
            <a:avLst/>
          </a:prstGeom>
          <a:solidFill>
            <a:srgbClr val="66FF33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Конфе-ренция-дағы баянда-ма </a:t>
            </a:r>
          </a:p>
          <a:p>
            <a:pPr algn="ctr">
              <a:defRPr/>
            </a:pP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7минут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6643688" y="1571625"/>
            <a:ext cx="2500312" cy="5286375"/>
          </a:xfrm>
          <a:prstGeom prst="hexagon">
            <a:avLst/>
          </a:prstGeom>
          <a:solidFill>
            <a:srgbClr val="00B0F0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tabLst>
                <a:tab pos="5273675" algn="l"/>
              </a:tabLst>
              <a:defRPr/>
            </a:pPr>
            <a:r>
              <a:rPr lang="kk-KZ" sz="32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Жұмыс көрнекі құрал-дармен баянда-лады</a:t>
            </a:r>
          </a:p>
        </p:txBody>
      </p:sp>
      <p:sp>
        <p:nvSpPr>
          <p:cNvPr id="7" name="Шестиугольник 6"/>
          <p:cNvSpPr/>
          <p:nvPr/>
        </p:nvSpPr>
        <p:spPr>
          <a:xfrm>
            <a:off x="4500563" y="1571625"/>
            <a:ext cx="2643187" cy="5286375"/>
          </a:xfrm>
          <a:prstGeom prst="hexagon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Баян-дау нақты өту керек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1758</TotalTime>
  <Words>323</Words>
  <Application>Microsoft Office PowerPoint</Application>
  <PresentationFormat>Экран (4:3)</PresentationFormat>
  <Paragraphs>94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Открытая</vt:lpstr>
      <vt:lpstr>Пастель</vt:lpstr>
      <vt:lpstr>Презентация PowerPoint</vt:lpstr>
      <vt:lpstr>                                         - Адамды ғылыми жұмысқа не жетелейді?  - Ғылыми зерттеулермен айналысатын адам алдына қандай мақсаттар қояды? - Ғылыми зерттеуші қандай болу керек? - Ғылыми жұмысқа қызығушылығың қалай? </vt:lpstr>
      <vt:lpstr> - Ғылыми зерттеу ісіне қалай тартуға болады? - Сені ғылыми жұмысқа қай пән ынталандырады? Білімділік пен ғылымилық түсініктің қандай фйырм ашылықтыры бар? - Ғылыми зерттеу салаларының сен үшін қайсысы құнды?  </vt:lpstr>
      <vt:lpstr>Ғылыми жұмыс мазмұнына қойылатын талаптар  лльдь</vt:lpstr>
      <vt:lpstr>Титул бетіи</vt:lpstr>
      <vt:lpstr>Мазмұны</vt:lpstr>
      <vt:lpstr>Презентация PowerPoint</vt:lpstr>
      <vt:lpstr>Презентация PowerPoint</vt:lpstr>
      <vt:lpstr>Мазмұны</vt:lpstr>
      <vt:lpstr>Титул бетіи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Alser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</dc:creator>
  <cp:lastModifiedBy>user</cp:lastModifiedBy>
  <cp:revision>388</cp:revision>
  <dcterms:created xsi:type="dcterms:W3CDTF">2007-03-16T06:12:45Z</dcterms:created>
  <dcterms:modified xsi:type="dcterms:W3CDTF">2013-04-03T10:31:46Z</dcterms:modified>
</cp:coreProperties>
</file>